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doc" ContentType="application/msword"/>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5"/>
  </p:notesMasterIdLst>
  <p:handoutMasterIdLst>
    <p:handoutMasterId r:id="rId16"/>
  </p:handoutMasterIdLst>
  <p:sldIdLst>
    <p:sldId id="256" r:id="rId2"/>
    <p:sldId id="263" r:id="rId3"/>
    <p:sldId id="265" r:id="rId4"/>
    <p:sldId id="266" r:id="rId5"/>
    <p:sldId id="270" r:id="rId6"/>
    <p:sldId id="267" r:id="rId7"/>
    <p:sldId id="271" r:id="rId8"/>
    <p:sldId id="269" r:id="rId9"/>
    <p:sldId id="268" r:id="rId10"/>
    <p:sldId id="273" r:id="rId11"/>
    <p:sldId id="274" r:id="rId12"/>
    <p:sldId id="275" r:id="rId13"/>
    <p:sldId id="276" r:id="rId14"/>
  </p:sldIdLst>
  <p:sldSz cx="9144000" cy="6858000" type="screen4x3"/>
  <p:notesSz cx="6888163" cy="10020300"/>
  <p:defaultTextStyle>
    <a:defPPr>
      <a:defRPr lang="en-GB"/>
    </a:defPPr>
    <a:lvl1pPr algn="l" rtl="0" fontAlgn="base">
      <a:spcBef>
        <a:spcPct val="20000"/>
      </a:spcBef>
      <a:spcAft>
        <a:spcPct val="0"/>
      </a:spcAft>
      <a:buClr>
        <a:schemeClr val="bg1"/>
      </a:buClr>
      <a:buChar char="•"/>
      <a:defRPr sz="2400" kern="1200">
        <a:solidFill>
          <a:schemeClr val="tx1"/>
        </a:solidFill>
        <a:latin typeface="Arial" charset="0"/>
        <a:ea typeface="+mn-ea"/>
        <a:cs typeface="+mn-cs"/>
      </a:defRPr>
    </a:lvl1pPr>
    <a:lvl2pPr marL="457200" algn="l" rtl="0" fontAlgn="base">
      <a:spcBef>
        <a:spcPct val="20000"/>
      </a:spcBef>
      <a:spcAft>
        <a:spcPct val="0"/>
      </a:spcAft>
      <a:buClr>
        <a:schemeClr val="bg1"/>
      </a:buClr>
      <a:buChar char="•"/>
      <a:defRPr sz="2400" kern="1200">
        <a:solidFill>
          <a:schemeClr val="tx1"/>
        </a:solidFill>
        <a:latin typeface="Arial" charset="0"/>
        <a:ea typeface="+mn-ea"/>
        <a:cs typeface="+mn-cs"/>
      </a:defRPr>
    </a:lvl2pPr>
    <a:lvl3pPr marL="914400" algn="l" rtl="0" fontAlgn="base">
      <a:spcBef>
        <a:spcPct val="20000"/>
      </a:spcBef>
      <a:spcAft>
        <a:spcPct val="0"/>
      </a:spcAft>
      <a:buClr>
        <a:schemeClr val="bg1"/>
      </a:buClr>
      <a:buChar char="•"/>
      <a:defRPr sz="2400" kern="1200">
        <a:solidFill>
          <a:schemeClr val="tx1"/>
        </a:solidFill>
        <a:latin typeface="Arial" charset="0"/>
        <a:ea typeface="+mn-ea"/>
        <a:cs typeface="+mn-cs"/>
      </a:defRPr>
    </a:lvl3pPr>
    <a:lvl4pPr marL="1371600" algn="l" rtl="0" fontAlgn="base">
      <a:spcBef>
        <a:spcPct val="20000"/>
      </a:spcBef>
      <a:spcAft>
        <a:spcPct val="0"/>
      </a:spcAft>
      <a:buClr>
        <a:schemeClr val="bg1"/>
      </a:buClr>
      <a:buChar char="•"/>
      <a:defRPr sz="2400" kern="1200">
        <a:solidFill>
          <a:schemeClr val="tx1"/>
        </a:solidFill>
        <a:latin typeface="Arial" charset="0"/>
        <a:ea typeface="+mn-ea"/>
        <a:cs typeface="+mn-cs"/>
      </a:defRPr>
    </a:lvl4pPr>
    <a:lvl5pPr marL="1828800" algn="l" rtl="0" fontAlgn="base">
      <a:spcBef>
        <a:spcPct val="20000"/>
      </a:spcBef>
      <a:spcAft>
        <a:spcPct val="0"/>
      </a:spcAft>
      <a:buClr>
        <a:schemeClr val="bg1"/>
      </a:buClr>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F5F5F"/>
    <a:srgbClr val="333333"/>
    <a:srgbClr val="FF0000"/>
    <a:srgbClr val="16C7EA"/>
    <a:srgbClr val="FC6204"/>
    <a:srgbClr val="EFB011"/>
    <a:srgbClr val="FCE404"/>
    <a:srgbClr val="CC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snapToGrid="0">
      <p:cViewPr>
        <p:scale>
          <a:sx n="66" d="100"/>
          <a:sy n="66" d="100"/>
        </p:scale>
        <p:origin x="-1746" y="-10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75" d="100"/>
          <a:sy n="75" d="100"/>
        </p:scale>
        <p:origin x="-780" y="1314"/>
      </p:cViewPr>
      <p:guideLst>
        <p:guide orient="horz" pos="3156"/>
        <p:guide pos="217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spcBef>
                <a:spcPct val="0"/>
              </a:spcBef>
              <a:buClrTx/>
              <a:buFontTx/>
              <a:buNone/>
              <a:defRPr sz="1300">
                <a:latin typeface="Times New Roman" pitchFamily="18" charset="0"/>
              </a:defRPr>
            </a:lvl1pPr>
          </a:lstStyle>
          <a:p>
            <a:pPr>
              <a:defRPr/>
            </a:pPr>
            <a:r>
              <a:rPr lang="en-GB"/>
              <a:t>thssfsfsf</a:t>
            </a:r>
          </a:p>
        </p:txBody>
      </p:sp>
      <p:sp>
        <p:nvSpPr>
          <p:cNvPr id="54275" name="Rectangle 3"/>
          <p:cNvSpPr>
            <a:spLocks noGrp="1" noChangeArrowheads="1"/>
          </p:cNvSpPr>
          <p:nvPr>
            <p:ph type="dt" sz="quarter" idx="1"/>
          </p:nvPr>
        </p:nvSpPr>
        <p:spPr bwMode="auto">
          <a:xfrm>
            <a:off x="3903663"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lgn="r">
              <a:spcBef>
                <a:spcPct val="0"/>
              </a:spcBef>
              <a:buClrTx/>
              <a:buFontTx/>
              <a:buNone/>
              <a:defRPr sz="1300">
                <a:latin typeface="Times New Roman" pitchFamily="18" charset="0"/>
              </a:defRPr>
            </a:lvl1pPr>
          </a:lstStyle>
          <a:p>
            <a:pPr>
              <a:defRPr/>
            </a:pPr>
            <a:endParaRPr lang="en-GB"/>
          </a:p>
        </p:txBody>
      </p:sp>
      <p:sp>
        <p:nvSpPr>
          <p:cNvPr id="54276" name="Rectangle 4"/>
          <p:cNvSpPr>
            <a:spLocks noGrp="1" noChangeArrowheads="1"/>
          </p:cNvSpPr>
          <p:nvPr>
            <p:ph type="ftr" sz="quarter" idx="2"/>
          </p:nvPr>
        </p:nvSpPr>
        <p:spPr bwMode="auto">
          <a:xfrm>
            <a:off x="0" y="9518650"/>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spcBef>
                <a:spcPct val="0"/>
              </a:spcBef>
              <a:buClrTx/>
              <a:buFontTx/>
              <a:buNone/>
              <a:defRPr sz="1300">
                <a:latin typeface="Times New Roman" pitchFamily="18" charset="0"/>
              </a:defRPr>
            </a:lvl1pPr>
          </a:lstStyle>
          <a:p>
            <a:pPr>
              <a:defRPr/>
            </a:pPr>
            <a:endParaRPr lang="en-GB"/>
          </a:p>
        </p:txBody>
      </p:sp>
      <p:sp>
        <p:nvSpPr>
          <p:cNvPr id="54277" name="Rectangle 5"/>
          <p:cNvSpPr>
            <a:spLocks noGrp="1" noChangeArrowheads="1"/>
          </p:cNvSpPr>
          <p:nvPr>
            <p:ph type="sldNum" sz="quarter" idx="3"/>
          </p:nvPr>
        </p:nvSpPr>
        <p:spPr bwMode="auto">
          <a:xfrm>
            <a:off x="3903663" y="9518650"/>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lgn="r">
              <a:spcBef>
                <a:spcPct val="0"/>
              </a:spcBef>
              <a:buClrTx/>
              <a:buFontTx/>
              <a:buNone/>
              <a:defRPr sz="1300">
                <a:latin typeface="Times New Roman" pitchFamily="18" charset="0"/>
              </a:defRPr>
            </a:lvl1pPr>
          </a:lstStyle>
          <a:p>
            <a:pPr>
              <a:defRPr/>
            </a:pPr>
            <a:fld id="{DFFD5C43-7947-4E6A-95FA-1CFD0C66901D}" type="slidenum">
              <a:rPr lang="en-GB"/>
              <a:pPr>
                <a:defRPr/>
              </a:pPr>
              <a:t>‹#›</a:t>
            </a:fld>
            <a:endParaRPr lang="en-GB"/>
          </a:p>
        </p:txBody>
      </p:sp>
    </p:spTree>
    <p:extLst>
      <p:ext uri="{BB962C8B-B14F-4D97-AF65-F5344CB8AC3E}">
        <p14:creationId xmlns="" xmlns:p14="http://schemas.microsoft.com/office/powerpoint/2010/main" val="1955920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spcBef>
                <a:spcPct val="0"/>
              </a:spcBef>
              <a:buClrTx/>
              <a:buFontTx/>
              <a:buNone/>
              <a:defRPr sz="1300">
                <a:latin typeface="Times New Roman" pitchFamily="18" charset="0"/>
              </a:defRPr>
            </a:lvl1pPr>
          </a:lstStyle>
          <a:p>
            <a:pPr>
              <a:defRPr/>
            </a:pPr>
            <a:r>
              <a:rPr lang="en-GB"/>
              <a:t>thssfsfsf</a:t>
            </a:r>
          </a:p>
        </p:txBody>
      </p:sp>
      <p:sp>
        <p:nvSpPr>
          <p:cNvPr id="9219" name="Rectangle 3"/>
          <p:cNvSpPr>
            <a:spLocks noGrp="1" noChangeArrowheads="1"/>
          </p:cNvSpPr>
          <p:nvPr>
            <p:ph type="dt" idx="1"/>
          </p:nvPr>
        </p:nvSpPr>
        <p:spPr bwMode="auto">
          <a:xfrm>
            <a:off x="3903663"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lgn="r">
              <a:spcBef>
                <a:spcPct val="0"/>
              </a:spcBef>
              <a:buClrTx/>
              <a:buFontTx/>
              <a:buNone/>
              <a:defRPr sz="1300">
                <a:latin typeface="Times New Roman" pitchFamily="18" charset="0"/>
              </a:defRPr>
            </a:lvl1pPr>
          </a:lstStyle>
          <a:p>
            <a:pPr>
              <a:defRPr/>
            </a:pPr>
            <a:endParaRPr lang="en-GB"/>
          </a:p>
        </p:txBody>
      </p:sp>
      <p:sp>
        <p:nvSpPr>
          <p:cNvPr id="14340" name="Rectangle 4"/>
          <p:cNvSpPr>
            <a:spLocks noGrp="1" noRot="1" noChangeAspect="1" noChangeArrowheads="1" noTextEdit="1"/>
          </p:cNvSpPr>
          <p:nvPr>
            <p:ph type="sldImg" idx="2"/>
          </p:nvPr>
        </p:nvSpPr>
        <p:spPr bwMode="auto">
          <a:xfrm>
            <a:off x="939800" y="750888"/>
            <a:ext cx="5008563" cy="3757612"/>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919163" y="4759325"/>
            <a:ext cx="5049837" cy="4510088"/>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9222" name="Rectangle 6"/>
          <p:cNvSpPr>
            <a:spLocks noGrp="1" noChangeArrowheads="1"/>
          </p:cNvSpPr>
          <p:nvPr>
            <p:ph type="ftr" sz="quarter" idx="4"/>
          </p:nvPr>
        </p:nvSpPr>
        <p:spPr bwMode="auto">
          <a:xfrm>
            <a:off x="0" y="9518650"/>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spcBef>
                <a:spcPct val="0"/>
              </a:spcBef>
              <a:buClrTx/>
              <a:buFontTx/>
              <a:buNone/>
              <a:defRPr sz="1300">
                <a:latin typeface="Times New Roman" pitchFamily="18" charset="0"/>
              </a:defRPr>
            </a:lvl1pPr>
          </a:lstStyle>
          <a:p>
            <a:pPr>
              <a:defRPr/>
            </a:pPr>
            <a:endParaRPr lang="en-GB"/>
          </a:p>
        </p:txBody>
      </p:sp>
      <p:sp>
        <p:nvSpPr>
          <p:cNvPr id="9223" name="Rectangle 7"/>
          <p:cNvSpPr>
            <a:spLocks noGrp="1" noChangeArrowheads="1"/>
          </p:cNvSpPr>
          <p:nvPr>
            <p:ph type="sldNum" sz="quarter" idx="5"/>
          </p:nvPr>
        </p:nvSpPr>
        <p:spPr bwMode="auto">
          <a:xfrm>
            <a:off x="3903663" y="9518650"/>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lgn="r">
              <a:spcBef>
                <a:spcPct val="0"/>
              </a:spcBef>
              <a:buClrTx/>
              <a:buFontTx/>
              <a:buNone/>
              <a:defRPr sz="1300">
                <a:latin typeface="Times New Roman" pitchFamily="18" charset="0"/>
              </a:defRPr>
            </a:lvl1pPr>
          </a:lstStyle>
          <a:p>
            <a:pPr>
              <a:defRPr/>
            </a:pPr>
            <a:fld id="{00C2651C-8703-48F2-A14E-741B32478121}" type="slidenum">
              <a:rPr lang="en-GB"/>
              <a:pPr>
                <a:defRPr/>
              </a:pPr>
              <a:t>‹#›</a:t>
            </a:fld>
            <a:endParaRPr lang="en-GB"/>
          </a:p>
        </p:txBody>
      </p:sp>
    </p:spTree>
    <p:extLst>
      <p:ext uri="{BB962C8B-B14F-4D97-AF65-F5344CB8AC3E}">
        <p14:creationId xmlns="" xmlns:p14="http://schemas.microsoft.com/office/powerpoint/2010/main" val="8124154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smtClean="0">
                <a:latin typeface="Arial Unicode MS" pitchFamily="34" charset="-128"/>
              </a:rPr>
              <a:t>On October 26</a:t>
            </a:r>
            <a:r>
              <a:rPr lang="en-GB" baseline="30000" smtClean="0">
                <a:latin typeface="Arial Unicode MS" pitchFamily="34" charset="-128"/>
              </a:rPr>
              <a:t>th</a:t>
            </a:r>
            <a:r>
              <a:rPr lang="en-GB" smtClean="0">
                <a:latin typeface="Arial Unicode MS" pitchFamily="34" charset="-128"/>
              </a:rPr>
              <a:t> we’ll be holding a kick-off meeting for the new JISC MRD training projects and also inviting some of JISC’s digital preservation strand projects that have training aspects. The criteria will be introduced at the meeting and piloted via support from DaMSSI-ABC between November 2012 and July 2013 with the projects. </a:t>
            </a:r>
          </a:p>
          <a:p>
            <a:endParaRPr lang="en-GB" smtClean="0">
              <a:latin typeface="Arial Unicode MS" pitchFamily="34" charset="-128"/>
            </a:endParaRPr>
          </a:p>
          <a:p>
            <a:r>
              <a:rPr lang="en-GB" smtClean="0">
                <a:latin typeface="Arial Unicode MS" pitchFamily="34" charset="-128"/>
              </a:rPr>
              <a:t>Members of the RIDLs coalition will also contribute to testing the criteria with members of their respective communities of practice (information sciences, publishers, etc). </a:t>
            </a:r>
          </a:p>
          <a:p>
            <a:endParaRPr lang="en-GB" smtClean="0">
              <a:latin typeface="Arial Unicode MS" pitchFamily="34" charset="-128"/>
            </a:endParaRPr>
          </a:p>
          <a:p>
            <a:r>
              <a:rPr lang="en-GB" smtClean="0">
                <a:latin typeface="Arial Unicode MS" pitchFamily="34" charset="-128"/>
              </a:rPr>
              <a:t>The DCC is supporting UK HEIs to meet funding body requirements relating to managing and sharing research data. Many are developing training – some in cooperation with DCC. We’ll test the criteria where feasible. </a:t>
            </a:r>
          </a:p>
          <a:p>
            <a:endParaRPr lang="en-GB" smtClean="0">
              <a:latin typeface="Arial Unicode MS" pitchFamily="34" charset="-128"/>
            </a:endParaRPr>
          </a:p>
          <a:p>
            <a:r>
              <a:rPr lang="en-GB" smtClean="0">
                <a:latin typeface="Arial Unicode MS" pitchFamily="34" charset="-128"/>
              </a:rPr>
              <a:t>Also keen to have input from wider community, particularly from outside the UK. What aspects of the criteria would need to be altered to reflect regional, national or international contexts? If you’d like to get involved, please get in touch.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r>
              <a:rPr lang="en-GB" smtClean="0">
                <a:latin typeface="Arial Unicode MS" pitchFamily="34" charset="-128"/>
              </a:rPr>
              <a:t>On October 26</a:t>
            </a:r>
            <a:r>
              <a:rPr lang="en-GB" baseline="30000" smtClean="0">
                <a:latin typeface="Arial Unicode MS" pitchFamily="34" charset="-128"/>
              </a:rPr>
              <a:t>th</a:t>
            </a:r>
            <a:r>
              <a:rPr lang="en-GB" smtClean="0">
                <a:latin typeface="Arial Unicode MS" pitchFamily="34" charset="-128"/>
              </a:rPr>
              <a:t> we’ll be holding a kick-off meeting for the new JISC MRD training projects and also inviting some of JISC’s digital preservation strand projects that have training aspects. The criteria will be introduced at the meeting and piloted via support from DaMSSI-ABC between November 2012 and July 2013 with the projects. </a:t>
            </a:r>
          </a:p>
          <a:p>
            <a:endParaRPr lang="en-GB" smtClean="0">
              <a:latin typeface="Arial Unicode MS" pitchFamily="34" charset="-128"/>
            </a:endParaRPr>
          </a:p>
          <a:p>
            <a:r>
              <a:rPr lang="en-GB" smtClean="0">
                <a:latin typeface="Arial Unicode MS" pitchFamily="34" charset="-128"/>
              </a:rPr>
              <a:t>Members of the RIDLs coalition will also contribute to testing the criteria with members of their respective communities of practice (information sciences, publishers, etc). </a:t>
            </a:r>
          </a:p>
          <a:p>
            <a:endParaRPr lang="en-GB" smtClean="0">
              <a:latin typeface="Arial Unicode MS" pitchFamily="34" charset="-128"/>
            </a:endParaRPr>
          </a:p>
          <a:p>
            <a:r>
              <a:rPr lang="en-GB" smtClean="0">
                <a:latin typeface="Arial Unicode MS" pitchFamily="34" charset="-128"/>
              </a:rPr>
              <a:t>The DCC is supporting UK HEIs to meet funding body requirements relating to managing and sharing research data. Many are developing training – some in cooperation with DCC. We’ll test the criteria where feasible. </a:t>
            </a:r>
          </a:p>
          <a:p>
            <a:endParaRPr lang="en-GB" smtClean="0">
              <a:latin typeface="Arial Unicode MS" pitchFamily="34" charset="-128"/>
            </a:endParaRPr>
          </a:p>
          <a:p>
            <a:r>
              <a:rPr lang="en-GB" smtClean="0">
                <a:latin typeface="Arial Unicode MS" pitchFamily="34" charset="-128"/>
              </a:rPr>
              <a:t>Also keen to have input from wider community, particularly from outside the UK. What aspects of the criteria would need to be altered to reflect regional, national or international contexts? If you’d like to get involved, please get in touch.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r>
              <a:rPr lang="en-GB" smtClean="0">
                <a:latin typeface="Arial Unicode MS" pitchFamily="34" charset="-128"/>
              </a:rPr>
              <a:t>On October 26</a:t>
            </a:r>
            <a:r>
              <a:rPr lang="en-GB" baseline="30000" smtClean="0">
                <a:latin typeface="Arial Unicode MS" pitchFamily="34" charset="-128"/>
              </a:rPr>
              <a:t>th</a:t>
            </a:r>
            <a:r>
              <a:rPr lang="en-GB" smtClean="0">
                <a:latin typeface="Arial Unicode MS" pitchFamily="34" charset="-128"/>
              </a:rPr>
              <a:t> we’ll be holding a kick-off meeting for the new JISC MRD training projects and also inviting some of JISC’s digital preservation strand projects that have training aspects. The criteria will be introduced at the meeting and piloted via support from DaMSSI-ABC between November 2012 and July 2013 with the projects. </a:t>
            </a:r>
          </a:p>
          <a:p>
            <a:endParaRPr lang="en-GB" smtClean="0">
              <a:latin typeface="Arial Unicode MS" pitchFamily="34" charset="-128"/>
            </a:endParaRPr>
          </a:p>
          <a:p>
            <a:r>
              <a:rPr lang="en-GB" smtClean="0">
                <a:latin typeface="Arial Unicode MS" pitchFamily="34" charset="-128"/>
              </a:rPr>
              <a:t>Members of the RIDLs coalition will also contribute to testing the criteria with members of their respective communities of practice (information sciences, publishers, etc). </a:t>
            </a:r>
          </a:p>
          <a:p>
            <a:endParaRPr lang="en-GB" smtClean="0">
              <a:latin typeface="Arial Unicode MS" pitchFamily="34" charset="-128"/>
            </a:endParaRPr>
          </a:p>
          <a:p>
            <a:r>
              <a:rPr lang="en-GB" smtClean="0">
                <a:latin typeface="Arial Unicode MS" pitchFamily="34" charset="-128"/>
              </a:rPr>
              <a:t>The DCC is supporting UK HEIs to meet funding body requirements relating to managing and sharing research data. Many are developing training – some in cooperation with DCC. We’ll test the criteria where feasible. </a:t>
            </a:r>
          </a:p>
          <a:p>
            <a:endParaRPr lang="en-GB" smtClean="0">
              <a:latin typeface="Arial Unicode MS" pitchFamily="34" charset="-128"/>
            </a:endParaRPr>
          </a:p>
          <a:p>
            <a:r>
              <a:rPr lang="en-GB" smtClean="0">
                <a:latin typeface="Arial Unicode MS" pitchFamily="34" charset="-128"/>
              </a:rPr>
              <a:t>Also keen to have input from wider community, particularly from outside the UK. What aspects of the criteria would need to be altered to reflect regional, national or international contexts? If you’d like to get involved, please get in touch.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GB" smtClean="0">
                <a:latin typeface="Arial Unicode MS" pitchFamily="34" charset="-128"/>
              </a:rPr>
              <a:t>On October 26</a:t>
            </a:r>
            <a:r>
              <a:rPr lang="en-GB" baseline="30000" smtClean="0">
                <a:latin typeface="Arial Unicode MS" pitchFamily="34" charset="-128"/>
              </a:rPr>
              <a:t>th</a:t>
            </a:r>
            <a:r>
              <a:rPr lang="en-GB" smtClean="0">
                <a:latin typeface="Arial Unicode MS" pitchFamily="34" charset="-128"/>
              </a:rPr>
              <a:t> we’ll be holding a kick-off meeting for the new JISC MRD training projects and also inviting some of JISC’s digital preservation strand projects that have training aspects. The criteria will be introduced at the meeting and piloted via support from DaMSSI-ABC between November 2012 and July 2013 with the projects. </a:t>
            </a:r>
          </a:p>
          <a:p>
            <a:endParaRPr lang="en-GB" smtClean="0">
              <a:latin typeface="Arial Unicode MS" pitchFamily="34" charset="-128"/>
            </a:endParaRPr>
          </a:p>
          <a:p>
            <a:r>
              <a:rPr lang="en-GB" smtClean="0">
                <a:latin typeface="Arial Unicode MS" pitchFamily="34" charset="-128"/>
              </a:rPr>
              <a:t>Members of the RIDLs coalition will also contribute to testing the criteria with members of their respective communities of practice (information sciences, publishers, etc). </a:t>
            </a:r>
          </a:p>
          <a:p>
            <a:endParaRPr lang="en-GB" smtClean="0">
              <a:latin typeface="Arial Unicode MS" pitchFamily="34" charset="-128"/>
            </a:endParaRPr>
          </a:p>
          <a:p>
            <a:r>
              <a:rPr lang="en-GB" smtClean="0">
                <a:latin typeface="Arial Unicode MS" pitchFamily="34" charset="-128"/>
              </a:rPr>
              <a:t>The DCC is supporting UK HEIs to meet funding body requirements relating to managing and sharing research data. Many are developing training – some in cooperation with DCC. We’ll test the criteria where feasible. </a:t>
            </a:r>
          </a:p>
          <a:p>
            <a:endParaRPr lang="en-GB" smtClean="0">
              <a:latin typeface="Arial Unicode MS" pitchFamily="34" charset="-128"/>
            </a:endParaRPr>
          </a:p>
          <a:p>
            <a:r>
              <a:rPr lang="en-GB" smtClean="0">
                <a:latin typeface="Arial Unicode MS" pitchFamily="34" charset="-128"/>
              </a:rPr>
              <a:t>Also keen to have input from wider community, particularly from outside the UK. What aspects of the criteria would need to be altered to reflect regional, national or international contexts? If you’d like to get involved, please get in touch.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smtClean="0">
                <a:latin typeface="Arial Unicode MS" pitchFamily="34" charset="-128"/>
              </a:rPr>
              <a:t>The criteria are being developed iteratively. The first set was developed in 2011 and were refined based on feedback from the RIN Information Handling working group members which include representatives from BAILER, JISC, CILIP, DCC, RIN, BL, UKCGE</a:t>
            </a:r>
          </a:p>
          <a:p>
            <a:endParaRPr lang="en-GB" smtClean="0">
              <a:latin typeface="Arial Unicode MS" pitchFamily="34" charset="-128"/>
            </a:endParaRPr>
          </a:p>
          <a:p>
            <a:r>
              <a:rPr lang="en-GB" smtClean="0">
                <a:latin typeface="Arial Unicode MS" pitchFamily="34" charset="-128"/>
              </a:rPr>
              <a:t>RIDLs expanded to include publishers, archives and records management profession, and learning technologists. </a:t>
            </a:r>
          </a:p>
          <a:p>
            <a:endParaRPr lang="en-GB" smtClean="0">
              <a:latin typeface="Arial Unicode MS" pitchFamily="34" charset="-128"/>
            </a:endParaRPr>
          </a:p>
          <a:p>
            <a:r>
              <a:rPr lang="en-GB" smtClean="0">
                <a:latin typeface="Arial Unicode MS" pitchFamily="34" charset="-128"/>
              </a:rPr>
              <a:t>The first iteration of the criteria were tested by the JISC RDMTrain projects. The projects aimed to develop discipline specific training for post-grads in psychology, archaeology, anthropology, and information scientists. The criteria have been refined based on feedback from these projects.</a:t>
            </a:r>
          </a:p>
          <a:p>
            <a:endParaRPr lang="en-GB" smtClean="0">
              <a:latin typeface="Arial Unicode MS" pitchFamily="34" charset="-128"/>
            </a:endParaRPr>
          </a:p>
          <a:p>
            <a:endParaRPr lang="en-GB" smtClean="0">
              <a:latin typeface="Arial Unicode MS"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smtClean="0">
                <a:latin typeface="Arial Unicode MS" pitchFamily="34" charset="-128"/>
              </a:rPr>
              <a:t>The criteria can be used during the design and development phase of training courses and materials to ensure that they are fit for purpose. However, the criteria are equally valuable as part of course reviews and when updating training courses and materials. </a:t>
            </a:r>
          </a:p>
          <a:p>
            <a:endParaRPr lang="en-GB" smtClean="0">
              <a:latin typeface="Arial Unicode MS" pitchFamily="34" charset="-128"/>
            </a:endParaRPr>
          </a:p>
          <a:p>
            <a:r>
              <a:rPr lang="en-GB" smtClean="0">
                <a:latin typeface="Arial Unicode MS" pitchFamily="34" charset="-128"/>
              </a:rPr>
              <a:t>The criteria offer a consistent means of presenting courses and materials to participants in a way that will better help them to compare offerings and make informed choices about their professional development. </a:t>
            </a:r>
          </a:p>
          <a:p>
            <a:endParaRPr lang="en-GB" smtClean="0">
              <a:latin typeface="Arial Unicode MS" pitchFamily="34" charset="-128"/>
            </a:endParaRPr>
          </a:p>
          <a:p>
            <a:r>
              <a:rPr lang="en-GB" smtClean="0">
                <a:latin typeface="Arial Unicode MS" pitchFamily="34" charset="-128"/>
              </a:rPr>
              <a:t>As more and more institutions in the UK are being tasked with supporting research data management in-house to comply with funding body mandates, support staff are increasingly being relied upon to train researchers, PhD students and other key members of staff. An growing body of reusable training materials are emerging and the criteria can help potential reusers to decide what materials might be most useful for their training requirements.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smtClean="0">
                <a:latin typeface="Arial Unicode MS" pitchFamily="34" charset="-128"/>
              </a:rPr>
              <a:t>At the moment, the criteria are very much geared toward UK Higher Education Institutions as a means of self-assessing their own materials. However, we feel that they have potential value outwith this environment and are keen to explore how they may be used not only by universities, but other organisations, including industry.</a:t>
            </a:r>
          </a:p>
          <a:p>
            <a:endParaRPr lang="en-GB" smtClean="0">
              <a:latin typeface="Arial Unicode MS" pitchFamily="34" charset="-128"/>
            </a:endParaRPr>
          </a:p>
          <a:p>
            <a:r>
              <a:rPr lang="en-GB" smtClean="0">
                <a:latin typeface="Arial Unicode MS" pitchFamily="34" charset="-128"/>
              </a:rPr>
              <a:t>We also feel that there is potential to share details of courses and resources at regional, national and international levels using the criteria. </a:t>
            </a:r>
          </a:p>
          <a:p>
            <a:endParaRPr lang="en-GB" smtClean="0">
              <a:latin typeface="Arial Unicode MS" pitchFamily="34" charset="-128"/>
            </a:endParaRPr>
          </a:p>
          <a:p>
            <a:r>
              <a:rPr lang="en-GB" smtClean="0">
                <a:latin typeface="Arial Unicode MS" pitchFamily="34" charset="-128"/>
              </a:rPr>
              <a:t>There is also great potential for the criteria to be further refined to reflect specific disciplinary contexts which are often international in scope. In this case, we could also work to increase engagement with professional bodies and employers to ensure that training courses and resources reflect current and emerging working practices and standards. </a:t>
            </a:r>
          </a:p>
          <a:p>
            <a:endParaRPr lang="en-GB" smtClean="0">
              <a:latin typeface="Arial Unicode MS" pitchFamily="34" charset="-128"/>
            </a:endParaRPr>
          </a:p>
          <a:p>
            <a:r>
              <a:rPr lang="en-GB" smtClean="0">
                <a:latin typeface="Arial Unicode MS" pitchFamily="34" charset="-128"/>
              </a:rPr>
              <a:t>We also see potential for the criteria to be used as a benchmarking tool by third parties (e.g., RIDLs coalition and DCC in the first instance) as a means of external assessment and certification.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smtClean="0">
                <a:latin typeface="Arial Unicode MS" pitchFamily="34" charset="-128"/>
              </a:rPr>
              <a:t>On October 26</a:t>
            </a:r>
            <a:r>
              <a:rPr lang="en-GB" baseline="30000" smtClean="0">
                <a:latin typeface="Arial Unicode MS" pitchFamily="34" charset="-128"/>
              </a:rPr>
              <a:t>th</a:t>
            </a:r>
            <a:r>
              <a:rPr lang="en-GB" smtClean="0">
                <a:latin typeface="Arial Unicode MS" pitchFamily="34" charset="-128"/>
              </a:rPr>
              <a:t> we’ll be holding a kick-off meeting for the new JISC MRD training projects and also inviting some of JISC’s digital preservation strand projects that have training aspects. The criteria will be introduced at the meeting and piloted via support from DaMSSI-ABC between November 2012 and July 2013 with the projects. </a:t>
            </a:r>
          </a:p>
          <a:p>
            <a:endParaRPr lang="en-GB" smtClean="0">
              <a:latin typeface="Arial Unicode MS" pitchFamily="34" charset="-128"/>
            </a:endParaRPr>
          </a:p>
          <a:p>
            <a:r>
              <a:rPr lang="en-GB" smtClean="0">
                <a:latin typeface="Arial Unicode MS" pitchFamily="34" charset="-128"/>
              </a:rPr>
              <a:t>Members of the RIDLs coalition will also contribute to testing the criteria with members of their respective communities of practice (information sciences, publishers, etc). </a:t>
            </a:r>
          </a:p>
          <a:p>
            <a:endParaRPr lang="en-GB" smtClean="0">
              <a:latin typeface="Arial Unicode MS" pitchFamily="34" charset="-128"/>
            </a:endParaRPr>
          </a:p>
          <a:p>
            <a:r>
              <a:rPr lang="en-GB" smtClean="0">
                <a:latin typeface="Arial Unicode MS" pitchFamily="34" charset="-128"/>
              </a:rPr>
              <a:t>The DCC is supporting UK HEIs to meet funding body requirements relating to managing and sharing research data. Many are developing training – some in cooperation with DCC. We’ll test the criteria where feasible. </a:t>
            </a:r>
          </a:p>
          <a:p>
            <a:endParaRPr lang="en-GB" smtClean="0">
              <a:latin typeface="Arial Unicode MS" pitchFamily="34" charset="-128"/>
            </a:endParaRPr>
          </a:p>
          <a:p>
            <a:r>
              <a:rPr lang="en-GB" smtClean="0">
                <a:latin typeface="Arial Unicode MS" pitchFamily="34" charset="-128"/>
              </a:rPr>
              <a:t>Also keen to have input from wider community, particularly from outside the UK. What aspects of the criteria would need to be altered to reflect regional, national or international contexts? If you’d like to get involved, please get in touch. </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vmlDrawing" Target="../drawings/vmlDrawing1.vml"/><Relationship Id="rId6" Type="http://schemas.openxmlformats.org/officeDocument/2006/relationships/oleObject" Target="../embeddings/Microsoft_Office_Word_97_-_2003_Document1.doc"/><Relationship Id="rId5" Type="http://schemas.openxmlformats.org/officeDocument/2006/relationships/image" Target="../media/image4.jpeg"/><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Digital Curation Centre"/>
          <p:cNvPicPr>
            <a:picLocks noChangeAspect="1" noChangeArrowheads="1"/>
          </p:cNvPicPr>
          <p:nvPr/>
        </p:nvPicPr>
        <p:blipFill>
          <a:blip r:embed="rId3" cstate="print">
            <a:extLst>
              <a:ext uri="{28A0092B-C50C-407E-A947-70E740481C1C}">
                <a14:useLocalDpi xmlns="" xmlns:a14="http://schemas.microsoft.com/office/drawing/2010/main" val="0"/>
              </a:ext>
            </a:extLst>
          </a:blip>
          <a:srcRect t="13315" b="13454"/>
          <a:stretch>
            <a:fillRect/>
          </a:stretch>
        </p:blipFill>
        <p:spPr bwMode="auto">
          <a:xfrm>
            <a:off x="0" y="85725"/>
            <a:ext cx="40386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10" descr="new-orange-collage-ba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9144000" cy="76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11" descr="new-orange-collage-ba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981075"/>
            <a:ext cx="9144000" cy="76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4051300" y="387350"/>
            <a:ext cx="5057775" cy="304800"/>
          </a:xfrm>
          <a:prstGeom prst="rect">
            <a:avLst/>
          </a:prstGeom>
          <a:noFill/>
          <a:ln w="9525">
            <a:noFill/>
            <a:miter lim="800000"/>
            <a:headEnd/>
            <a:tailEnd/>
          </a:ln>
          <a:effectLst/>
        </p:spPr>
        <p:txBody>
          <a:bodyPr>
            <a:spAutoFit/>
          </a:bodyPr>
          <a:lstStyle/>
          <a:p>
            <a:pPr>
              <a:spcBef>
                <a:spcPct val="0"/>
              </a:spcBef>
              <a:buClrTx/>
              <a:buFontTx/>
              <a:buNone/>
              <a:defRPr/>
            </a:pPr>
            <a:r>
              <a:rPr lang="en-GB" sz="1400" b="1">
                <a:solidFill>
                  <a:schemeClr val="bg2"/>
                </a:solidFill>
              </a:rPr>
              <a:t>Because good research needs good data</a:t>
            </a:r>
          </a:p>
        </p:txBody>
      </p:sp>
      <p:pic>
        <p:nvPicPr>
          <p:cNvPr id="8" name="Picture 39" descr="new-orange-collage-ba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6483350"/>
            <a:ext cx="9144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 name="Picture 80" descr="jisc-logo-small"/>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8051800" y="6022975"/>
            <a:ext cx="685800" cy="415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 Box 82"/>
          <p:cNvSpPr txBox="1">
            <a:spLocks noChangeArrowheads="1"/>
          </p:cNvSpPr>
          <p:nvPr userDrawn="1"/>
        </p:nvSpPr>
        <p:spPr bwMode="auto">
          <a:xfrm>
            <a:off x="7924800" y="5616575"/>
            <a:ext cx="1219200" cy="274638"/>
          </a:xfrm>
          <a:prstGeom prst="rect">
            <a:avLst/>
          </a:prstGeom>
          <a:noFill/>
          <a:ln w="9525">
            <a:noFill/>
            <a:miter lim="800000"/>
            <a:headEnd/>
            <a:tailEnd/>
          </a:ln>
          <a:effectLst/>
        </p:spPr>
        <p:txBody>
          <a:bodyPr>
            <a:spAutoFit/>
          </a:bodyPr>
          <a:lstStyle/>
          <a:p>
            <a:pPr>
              <a:spcBef>
                <a:spcPct val="50000"/>
              </a:spcBef>
              <a:buClrTx/>
              <a:buFontTx/>
              <a:buNone/>
              <a:defRPr/>
            </a:pPr>
            <a:r>
              <a:rPr lang="en-GB" sz="1200" b="1">
                <a:solidFill>
                  <a:schemeClr val="bg2"/>
                </a:solidFill>
              </a:rPr>
              <a:t>Funded by:</a:t>
            </a:r>
          </a:p>
        </p:txBody>
      </p:sp>
      <p:graphicFrame>
        <p:nvGraphicFramePr>
          <p:cNvPr id="11" name="Object 90"/>
          <p:cNvGraphicFramePr>
            <a:graphicFrameLocks noChangeAspect="1"/>
          </p:cNvGraphicFramePr>
          <p:nvPr userDrawn="1"/>
        </p:nvGraphicFramePr>
        <p:xfrm>
          <a:off x="-558800" y="5727700"/>
          <a:ext cx="6118225" cy="965200"/>
        </p:xfrm>
        <a:graphic>
          <a:graphicData uri="http://schemas.openxmlformats.org/presentationml/2006/ole">
            <p:oleObj spid="_x0000_s36866" name="Document" r:id="rId6" imgW="6117336" imgH="966216" progId="Word.Document.8">
              <p:embed/>
            </p:oleObj>
          </a:graphicData>
        </a:graphic>
      </p:graphicFrame>
      <p:sp>
        <p:nvSpPr>
          <p:cNvPr id="12" name="Text Box 110"/>
          <p:cNvSpPr txBox="1">
            <a:spLocks noChangeArrowheads="1"/>
          </p:cNvSpPr>
          <p:nvPr userDrawn="1"/>
        </p:nvSpPr>
        <p:spPr bwMode="auto">
          <a:xfrm>
            <a:off x="0" y="6488113"/>
            <a:ext cx="9144000" cy="369887"/>
          </a:xfrm>
          <a:prstGeom prst="rect">
            <a:avLst/>
          </a:prstGeom>
          <a:noFill/>
          <a:ln w="9525">
            <a:noFill/>
            <a:miter lim="800000"/>
            <a:headEnd/>
            <a:tailEnd/>
          </a:ln>
          <a:effectLst/>
        </p:spPr>
        <p:txBody>
          <a:bodyPr>
            <a:spAutoFit/>
          </a:bodyPr>
          <a:lstStyle/>
          <a:p>
            <a:pPr algn="ctr">
              <a:spcBef>
                <a:spcPct val="0"/>
              </a:spcBef>
              <a:buClrTx/>
              <a:buFontTx/>
              <a:buNone/>
              <a:defRPr/>
            </a:pPr>
            <a:r>
              <a:rPr lang="en-GB" sz="1800" dirty="0">
                <a:solidFill>
                  <a:srgbClr val="FCE404"/>
                </a:solidFill>
              </a:rPr>
              <a:t>JISC MRD: </a:t>
            </a:r>
            <a:r>
              <a:rPr lang="en-GB" sz="1800" dirty="0">
                <a:solidFill>
                  <a:srgbClr val="FFFF00"/>
                </a:solidFill>
              </a:rPr>
              <a:t>Research Data Management Training Workshop</a:t>
            </a:r>
            <a:r>
              <a:rPr lang="en-GB" sz="1800" dirty="0">
                <a:solidFill>
                  <a:srgbClr val="FCE404"/>
                </a:solidFill>
              </a:rPr>
              <a:t>, October 26, 2012</a:t>
            </a:r>
          </a:p>
        </p:txBody>
      </p:sp>
      <p:sp>
        <p:nvSpPr>
          <p:cNvPr id="6146" name="Rectangle 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6185" name="Rectangle 41"/>
          <p:cNvSpPr>
            <a:spLocks noGrp="1" noChangeArrowheads="1"/>
          </p:cNvSpPr>
          <p:nvPr>
            <p:ph type="ctrTitle"/>
          </p:nvPr>
        </p:nvSpPr>
        <p:spPr>
          <a:xfrm>
            <a:off x="685800" y="2286000"/>
            <a:ext cx="7772400" cy="1143000"/>
          </a:xfrm>
        </p:spPr>
        <p:txBody>
          <a:bodyPr/>
          <a:lstStyle>
            <a:lvl1pPr>
              <a:defRPr/>
            </a:lvl1pPr>
          </a:lstStyle>
          <a:p>
            <a:r>
              <a:rPr lang="en-GB"/>
              <a:t>Click to edit Master title style</a:t>
            </a:r>
          </a:p>
        </p:txBody>
      </p:sp>
    </p:spTree>
    <p:extLst>
      <p:ext uri="{BB962C8B-B14F-4D97-AF65-F5344CB8AC3E}">
        <p14:creationId xmlns="" xmlns:p14="http://schemas.microsoft.com/office/powerpoint/2010/main" val="3541095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243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7938" y="914400"/>
            <a:ext cx="2100262" cy="5181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7150" y="914400"/>
            <a:ext cx="6148388"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3500378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270841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316308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477327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4210747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 xmlns:p14="http://schemas.microsoft.com/office/powerpoint/2010/main" val="22829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438117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2113551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3494142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3075" name="Picture 3" descr="Digital Curation Centre"/>
          <p:cNvPicPr>
            <a:picLocks noChangeAspect="1" noChangeArrowheads="1"/>
          </p:cNvPicPr>
          <p:nvPr/>
        </p:nvPicPr>
        <p:blipFill>
          <a:blip r:embed="rId13" cstate="print">
            <a:extLst>
              <a:ext uri="{28A0092B-C50C-407E-A947-70E740481C1C}">
                <a14:useLocalDpi xmlns="" xmlns:a14="http://schemas.microsoft.com/office/drawing/2010/main" val="0"/>
              </a:ext>
            </a:extLst>
          </a:blip>
          <a:srcRect t="13315" b="13454"/>
          <a:stretch>
            <a:fillRect/>
          </a:stretch>
        </p:blipFill>
        <p:spPr bwMode="auto">
          <a:xfrm>
            <a:off x="0" y="85725"/>
            <a:ext cx="40386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76" name="Picture 31" descr="new-orange-collage-bar"/>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0" y="0"/>
            <a:ext cx="9144000" cy="76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77" name="Picture 32" descr="new-orange-collage-bar"/>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0" y="976313"/>
            <a:ext cx="9144000" cy="76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78" name="Picture 109" descr="new-orange-collage-bar"/>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0" y="6483350"/>
            <a:ext cx="9144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9" name="Rectangle 111"/>
          <p:cNvSpPr>
            <a:spLocks noGrp="1" noChangeArrowheads="1"/>
          </p:cNvSpPr>
          <p:nvPr>
            <p:ph type="title"/>
          </p:nvPr>
        </p:nvSpPr>
        <p:spPr bwMode="auto">
          <a:xfrm>
            <a:off x="57150" y="9144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333" name="Rectangle 237"/>
          <p:cNvSpPr>
            <a:spLocks noChangeArrowheads="1"/>
          </p:cNvSpPr>
          <p:nvPr userDrawn="1"/>
        </p:nvSpPr>
        <p:spPr bwMode="auto">
          <a:xfrm>
            <a:off x="4051300" y="387350"/>
            <a:ext cx="5057775" cy="304800"/>
          </a:xfrm>
          <a:prstGeom prst="rect">
            <a:avLst/>
          </a:prstGeom>
          <a:noFill/>
          <a:ln w="9525">
            <a:noFill/>
            <a:miter lim="800000"/>
            <a:headEnd/>
            <a:tailEnd/>
          </a:ln>
          <a:effectLst/>
        </p:spPr>
        <p:txBody>
          <a:bodyPr>
            <a:spAutoFit/>
          </a:bodyPr>
          <a:lstStyle/>
          <a:p>
            <a:pPr>
              <a:spcBef>
                <a:spcPct val="0"/>
              </a:spcBef>
              <a:buClrTx/>
              <a:buFontTx/>
              <a:buNone/>
              <a:defRPr/>
            </a:pPr>
            <a:r>
              <a:rPr lang="en-GB" sz="1400" b="1">
                <a:solidFill>
                  <a:schemeClr val="bg2"/>
                </a:solidFill>
              </a:rPr>
              <a:t>Because good research needs good data</a:t>
            </a:r>
          </a:p>
        </p:txBody>
      </p:sp>
      <p:sp>
        <p:nvSpPr>
          <p:cNvPr id="4206" name="Text Box 110"/>
          <p:cNvSpPr txBox="1">
            <a:spLocks noChangeArrowheads="1"/>
          </p:cNvSpPr>
          <p:nvPr userDrawn="1"/>
        </p:nvSpPr>
        <p:spPr bwMode="auto">
          <a:xfrm>
            <a:off x="0" y="6488113"/>
            <a:ext cx="9144000" cy="396875"/>
          </a:xfrm>
          <a:prstGeom prst="rect">
            <a:avLst/>
          </a:prstGeom>
          <a:noFill/>
          <a:ln w="9525">
            <a:noFill/>
            <a:miter lim="800000"/>
            <a:headEnd/>
            <a:tailEnd/>
          </a:ln>
          <a:effectLst/>
        </p:spPr>
        <p:txBody>
          <a:bodyPr>
            <a:spAutoFit/>
          </a:bodyPr>
          <a:lstStyle/>
          <a:p>
            <a:pPr algn="ctr">
              <a:spcBef>
                <a:spcPct val="0"/>
              </a:spcBef>
              <a:buClrTx/>
              <a:buFontTx/>
              <a:buNone/>
              <a:defRPr/>
            </a:pPr>
            <a:r>
              <a:rPr lang="en-GB" sz="2000">
                <a:solidFill>
                  <a:srgbClr val="FCE404"/>
                </a:solidFill>
              </a:rPr>
              <a:t>Pushing the Boundaries workshop, iPRES 2012, October 1, 2012</a:t>
            </a:r>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000">
          <a:solidFill>
            <a:srgbClr val="FC6204"/>
          </a:solidFill>
          <a:latin typeface="+mj-lt"/>
          <a:ea typeface="+mj-ea"/>
          <a:cs typeface="+mj-cs"/>
        </a:defRPr>
      </a:lvl1pPr>
      <a:lvl2pPr algn="ctr" rtl="0" eaLnBrk="0" fontAlgn="base" hangingPunct="0">
        <a:spcBef>
          <a:spcPct val="0"/>
        </a:spcBef>
        <a:spcAft>
          <a:spcPct val="0"/>
        </a:spcAft>
        <a:defRPr sz="4000">
          <a:solidFill>
            <a:srgbClr val="FC6204"/>
          </a:solidFill>
          <a:latin typeface="Arial" charset="0"/>
        </a:defRPr>
      </a:lvl2pPr>
      <a:lvl3pPr algn="ctr" rtl="0" eaLnBrk="0" fontAlgn="base" hangingPunct="0">
        <a:spcBef>
          <a:spcPct val="0"/>
        </a:spcBef>
        <a:spcAft>
          <a:spcPct val="0"/>
        </a:spcAft>
        <a:defRPr sz="4000">
          <a:solidFill>
            <a:srgbClr val="FC6204"/>
          </a:solidFill>
          <a:latin typeface="Arial" charset="0"/>
        </a:defRPr>
      </a:lvl3pPr>
      <a:lvl4pPr algn="ctr" rtl="0" eaLnBrk="0" fontAlgn="base" hangingPunct="0">
        <a:spcBef>
          <a:spcPct val="0"/>
        </a:spcBef>
        <a:spcAft>
          <a:spcPct val="0"/>
        </a:spcAft>
        <a:defRPr sz="4000">
          <a:solidFill>
            <a:srgbClr val="FC6204"/>
          </a:solidFill>
          <a:latin typeface="Arial" charset="0"/>
        </a:defRPr>
      </a:lvl4pPr>
      <a:lvl5pPr algn="ctr" rtl="0" eaLnBrk="0" fontAlgn="base" hangingPunct="0">
        <a:spcBef>
          <a:spcPct val="0"/>
        </a:spcBef>
        <a:spcAft>
          <a:spcPct val="0"/>
        </a:spcAft>
        <a:defRPr sz="4000">
          <a:solidFill>
            <a:srgbClr val="FC6204"/>
          </a:solidFill>
          <a:latin typeface="Arial" charset="0"/>
        </a:defRPr>
      </a:lvl5pPr>
      <a:lvl6pPr marL="457200" algn="ctr" rtl="0" fontAlgn="base">
        <a:spcBef>
          <a:spcPct val="0"/>
        </a:spcBef>
        <a:spcAft>
          <a:spcPct val="0"/>
        </a:spcAft>
        <a:defRPr sz="4000">
          <a:solidFill>
            <a:srgbClr val="FC6204"/>
          </a:solidFill>
          <a:latin typeface="Arial" charset="0"/>
        </a:defRPr>
      </a:lvl6pPr>
      <a:lvl7pPr marL="914400" algn="ctr" rtl="0" fontAlgn="base">
        <a:spcBef>
          <a:spcPct val="0"/>
        </a:spcBef>
        <a:spcAft>
          <a:spcPct val="0"/>
        </a:spcAft>
        <a:defRPr sz="4000">
          <a:solidFill>
            <a:srgbClr val="FC6204"/>
          </a:solidFill>
          <a:latin typeface="Arial" charset="0"/>
        </a:defRPr>
      </a:lvl7pPr>
      <a:lvl8pPr marL="1371600" algn="ctr" rtl="0" fontAlgn="base">
        <a:spcBef>
          <a:spcPct val="0"/>
        </a:spcBef>
        <a:spcAft>
          <a:spcPct val="0"/>
        </a:spcAft>
        <a:defRPr sz="4000">
          <a:solidFill>
            <a:srgbClr val="FC6204"/>
          </a:solidFill>
          <a:latin typeface="Arial" charset="0"/>
        </a:defRPr>
      </a:lvl8pPr>
      <a:lvl9pPr marL="1828800" algn="ctr" rtl="0" fontAlgn="base">
        <a:spcBef>
          <a:spcPct val="0"/>
        </a:spcBef>
        <a:spcAft>
          <a:spcPct val="0"/>
        </a:spcAft>
        <a:defRPr sz="4000">
          <a:solidFill>
            <a:srgbClr val="FC6204"/>
          </a:solidFill>
          <a:latin typeface="Arial" charset="0"/>
        </a:defRPr>
      </a:lvl9pPr>
    </p:titleStyle>
    <p:bodyStyle>
      <a:lvl1pPr marL="342900" indent="-342900" algn="l" rtl="0" eaLnBrk="0" fontAlgn="base" hangingPunct="0">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sz="1600">
          <a:solidFill>
            <a:schemeClr val="tx1"/>
          </a:solidFill>
          <a:latin typeface="+mn-lt"/>
        </a:defRPr>
      </a:lvl5pPr>
      <a:lvl6pPr marL="2514600" indent="-228600" algn="l" rtl="0" fontAlgn="base">
        <a:spcBef>
          <a:spcPct val="20000"/>
        </a:spcBef>
        <a:spcAft>
          <a:spcPct val="0"/>
        </a:spcAft>
        <a:buClr>
          <a:schemeClr val="tx2"/>
        </a:buClr>
        <a:buChar char="•"/>
        <a:defRPr sz="1600">
          <a:solidFill>
            <a:schemeClr val="tx1"/>
          </a:solidFill>
          <a:latin typeface="+mn-lt"/>
        </a:defRPr>
      </a:lvl6pPr>
      <a:lvl7pPr marL="2971800" indent="-228600" algn="l" rtl="0" fontAlgn="base">
        <a:spcBef>
          <a:spcPct val="20000"/>
        </a:spcBef>
        <a:spcAft>
          <a:spcPct val="0"/>
        </a:spcAft>
        <a:buClr>
          <a:schemeClr val="tx2"/>
        </a:buClr>
        <a:buChar char="•"/>
        <a:defRPr sz="1600">
          <a:solidFill>
            <a:schemeClr val="tx1"/>
          </a:solidFill>
          <a:latin typeface="+mn-lt"/>
        </a:defRPr>
      </a:lvl7pPr>
      <a:lvl8pPr marL="3429000" indent="-228600" algn="l" rtl="0" fontAlgn="base">
        <a:spcBef>
          <a:spcPct val="20000"/>
        </a:spcBef>
        <a:spcAft>
          <a:spcPct val="0"/>
        </a:spcAft>
        <a:buClr>
          <a:schemeClr val="tx2"/>
        </a:buClr>
        <a:buChar char="•"/>
        <a:defRPr sz="1600">
          <a:solidFill>
            <a:schemeClr val="tx1"/>
          </a:solidFill>
          <a:latin typeface="+mn-lt"/>
        </a:defRPr>
      </a:lvl8pPr>
      <a:lvl9pPr marL="3886200" indent="-228600" algn="l" rtl="0" fontAlgn="base">
        <a:spcBef>
          <a:spcPct val="20000"/>
        </a:spcBef>
        <a:spcAft>
          <a:spcPct val="0"/>
        </a:spcAft>
        <a:buClr>
          <a:schemeClr val="tx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oy.davidson@glasgow.ac.uk"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mailto:stephane.goldstein@researchinfonet.or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00088" y="2474913"/>
            <a:ext cx="7772400" cy="1143000"/>
          </a:xfrm>
        </p:spPr>
        <p:txBody>
          <a:bodyPr/>
          <a:lstStyle/>
          <a:p>
            <a:pPr eaLnBrk="1" hangingPunct="1"/>
            <a:r>
              <a:rPr lang="en-GB" sz="2800" b="1" smtClean="0"/>
              <a:t>Research Information and Digital Literacies (RIDLs) Coalition criteria for good practice</a:t>
            </a:r>
            <a:endParaRPr lang="en-US" sz="2800" b="1" smtClean="0"/>
          </a:p>
        </p:txBody>
      </p:sp>
      <p:sp>
        <p:nvSpPr>
          <p:cNvPr id="4099" name="Rectangle 3"/>
          <p:cNvSpPr>
            <a:spLocks noGrp="1" noChangeArrowheads="1"/>
          </p:cNvSpPr>
          <p:nvPr>
            <p:ph type="subTitle" idx="1"/>
          </p:nvPr>
        </p:nvSpPr>
        <p:spPr>
          <a:xfrm>
            <a:off x="1362075" y="4105275"/>
            <a:ext cx="6400800" cy="1752600"/>
          </a:xfrm>
        </p:spPr>
        <p:txBody>
          <a:bodyPr/>
          <a:lstStyle/>
          <a:p>
            <a:pPr eaLnBrk="1" hangingPunct="1"/>
            <a:r>
              <a:rPr lang="en-US" smtClean="0"/>
              <a:t>Stéphane Goldstein, RIN</a:t>
            </a:r>
          </a:p>
          <a:p>
            <a:pPr eaLnBrk="1" hangingPunct="1"/>
            <a:r>
              <a:rPr lang="en-US" smtClean="0"/>
              <a:t>Joy Davidson, DCC</a:t>
            </a: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57150" y="914400"/>
            <a:ext cx="8782050" cy="1143000"/>
          </a:xfrm>
        </p:spPr>
        <p:txBody>
          <a:bodyPr/>
          <a:lstStyle/>
          <a:p>
            <a:pPr algn="l"/>
            <a:r>
              <a:rPr lang="en-GB" smtClean="0"/>
              <a:t>Further support and guidance</a:t>
            </a:r>
          </a:p>
        </p:txBody>
      </p:sp>
      <p:sp>
        <p:nvSpPr>
          <p:cNvPr id="13315" name="Rectangle 3"/>
          <p:cNvSpPr>
            <a:spLocks noGrp="1" noChangeArrowheads="1"/>
          </p:cNvSpPr>
          <p:nvPr>
            <p:ph type="body" idx="4294967295"/>
          </p:nvPr>
        </p:nvSpPr>
        <p:spPr/>
        <p:txBody>
          <a:bodyPr/>
          <a:lstStyle/>
          <a:p>
            <a:r>
              <a:rPr lang="en-GB" smtClean="0">
                <a:hlinkClick r:id="rId3"/>
              </a:rPr>
              <a:t>joy.davidson@glasgow.ac.uk</a:t>
            </a:r>
            <a:endParaRPr lang="en-GB" smtClean="0"/>
          </a:p>
          <a:p>
            <a:endParaRPr lang="en-GB" smtClean="0"/>
          </a:p>
          <a:p>
            <a:r>
              <a:rPr lang="en-GB" smtClean="0">
                <a:hlinkClick r:id="rId4"/>
              </a:rPr>
              <a:t>stephane.goldstein@researchinfonet.org</a:t>
            </a:r>
            <a:r>
              <a:rPr lang="en-GB" smtClean="0"/>
              <a:t> </a:t>
            </a:r>
          </a:p>
        </p:txBody>
      </p:sp>
      <p:pic>
        <p:nvPicPr>
          <p:cNvPr id="4" name="Picture 3"/>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0" y="812800"/>
            <a:ext cx="8782050" cy="1143000"/>
          </a:xfrm>
        </p:spPr>
        <p:txBody>
          <a:bodyPr/>
          <a:lstStyle/>
          <a:p>
            <a:pPr algn="l"/>
            <a:r>
              <a:rPr lang="en-GB" smtClean="0"/>
              <a:t>Exercise – part one (45 minutes)</a:t>
            </a:r>
          </a:p>
        </p:txBody>
      </p:sp>
      <p:sp>
        <p:nvSpPr>
          <p:cNvPr id="14339" name="Rectangle 3"/>
          <p:cNvSpPr>
            <a:spLocks noGrp="1" noChangeArrowheads="1"/>
          </p:cNvSpPr>
          <p:nvPr>
            <p:ph type="body" idx="4294967295"/>
          </p:nvPr>
        </p:nvSpPr>
        <p:spPr>
          <a:xfrm>
            <a:off x="246063" y="1735138"/>
            <a:ext cx="8593137" cy="4114800"/>
          </a:xfrm>
        </p:spPr>
        <p:txBody>
          <a:bodyPr/>
          <a:lstStyle/>
          <a:p>
            <a:r>
              <a:rPr lang="en-GB" sz="2400" smtClean="0"/>
              <a:t>In groups of 3-4, work through section one: criteria </a:t>
            </a:r>
            <a:r>
              <a:rPr lang="en-US" sz="2400" smtClean="0"/>
              <a:t>for describing and reviewing courses or resources.</a:t>
            </a:r>
          </a:p>
          <a:p>
            <a:endParaRPr lang="en-US" sz="2400" smtClean="0"/>
          </a:p>
          <a:p>
            <a:r>
              <a:rPr lang="en-US" sz="2400" smtClean="0"/>
              <a:t>As you go through the questions talk about what you have undertaken within your project and/or institution to answer each question (</a:t>
            </a:r>
            <a:r>
              <a:rPr lang="en-US" sz="2400" b="1" smtClean="0"/>
              <a:t>30 minutes</a:t>
            </a:r>
            <a:r>
              <a:rPr lang="en-US" sz="2400" smtClean="0"/>
              <a:t>).</a:t>
            </a:r>
          </a:p>
          <a:p>
            <a:endParaRPr lang="en-US" sz="2400" smtClean="0"/>
          </a:p>
          <a:p>
            <a:r>
              <a:rPr lang="en-US" sz="2400" smtClean="0"/>
              <a:t>Feed back to the group (</a:t>
            </a:r>
            <a:r>
              <a:rPr lang="en-US" sz="2400" b="1" smtClean="0"/>
              <a:t>15 minutes</a:t>
            </a:r>
            <a:r>
              <a:rPr lang="en-US" sz="2400" smtClean="0"/>
              <a:t>).</a:t>
            </a:r>
          </a:p>
          <a:p>
            <a:endParaRPr lang="en-US" sz="2400" smtClean="0"/>
          </a:p>
          <a:p>
            <a:pPr algn="ctr">
              <a:buFontTx/>
              <a:buNone/>
            </a:pPr>
            <a:r>
              <a:rPr lang="en-US" sz="2400" smtClean="0"/>
              <a:t>Coffee break (15 minutes)</a:t>
            </a:r>
          </a:p>
          <a:p>
            <a:pPr>
              <a:buFontTx/>
              <a:buNone/>
            </a:pPr>
            <a:r>
              <a:rPr lang="en-US" sz="2400" smtClean="0"/>
              <a:t>  </a:t>
            </a:r>
          </a:p>
          <a:p>
            <a:endParaRPr lang="en-GB"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545941" y="5694793"/>
            <a:ext cx="1146627" cy="74392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57150" y="914400"/>
            <a:ext cx="8782050" cy="1143000"/>
          </a:xfrm>
        </p:spPr>
        <p:txBody>
          <a:bodyPr/>
          <a:lstStyle/>
          <a:p>
            <a:pPr algn="l"/>
            <a:r>
              <a:rPr lang="en-GB" smtClean="0"/>
              <a:t>Exercise – part two (45 minutes)</a:t>
            </a:r>
          </a:p>
        </p:txBody>
      </p:sp>
      <p:sp>
        <p:nvSpPr>
          <p:cNvPr id="15363" name="Rectangle 3"/>
          <p:cNvSpPr>
            <a:spLocks noGrp="1" noChangeArrowheads="1"/>
          </p:cNvSpPr>
          <p:nvPr>
            <p:ph type="body" idx="4294967295"/>
          </p:nvPr>
        </p:nvSpPr>
        <p:spPr/>
        <p:txBody>
          <a:bodyPr/>
          <a:lstStyle/>
          <a:p>
            <a:r>
              <a:rPr lang="en-GB" sz="2400" smtClean="0"/>
              <a:t>In your group, work through section two: criteria</a:t>
            </a:r>
            <a:r>
              <a:rPr lang="en-US" sz="2400" b="1" smtClean="0"/>
              <a:t> </a:t>
            </a:r>
            <a:r>
              <a:rPr lang="en-US" sz="2400" smtClean="0"/>
              <a:t>for evaluating courses or resources.</a:t>
            </a:r>
          </a:p>
          <a:p>
            <a:endParaRPr lang="en-US" sz="2400" smtClean="0"/>
          </a:p>
          <a:p>
            <a:r>
              <a:rPr lang="en-US" sz="2400" smtClean="0"/>
              <a:t>As you go through the questions talk within your group about how you each plan to evaluate your materials and/or courses(</a:t>
            </a:r>
            <a:r>
              <a:rPr lang="en-US" sz="2400" b="1" smtClean="0"/>
              <a:t>30 minutes</a:t>
            </a:r>
            <a:r>
              <a:rPr lang="en-US" sz="2400" smtClean="0"/>
              <a:t>).</a:t>
            </a:r>
          </a:p>
          <a:p>
            <a:endParaRPr lang="en-US" sz="2400" smtClean="0"/>
          </a:p>
          <a:p>
            <a:r>
              <a:rPr lang="en-US" sz="2400" smtClean="0"/>
              <a:t>Feed back to the group (</a:t>
            </a:r>
            <a:r>
              <a:rPr lang="en-US" sz="2400" b="1" smtClean="0"/>
              <a:t>15 minutes</a:t>
            </a:r>
            <a:r>
              <a:rPr lang="en-US" sz="2400" smtClean="0"/>
              <a:t>).</a:t>
            </a:r>
          </a:p>
          <a:p>
            <a:pPr>
              <a:buFontTx/>
              <a:buNone/>
            </a:pPr>
            <a:r>
              <a:rPr lang="en-US" sz="2400" smtClean="0"/>
              <a:t>  </a:t>
            </a:r>
          </a:p>
          <a:p>
            <a:endParaRPr lang="en-GB"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57150" y="914400"/>
            <a:ext cx="8782050" cy="1143000"/>
          </a:xfrm>
        </p:spPr>
        <p:txBody>
          <a:bodyPr/>
          <a:lstStyle/>
          <a:p>
            <a:pPr algn="l"/>
            <a:r>
              <a:rPr lang="en-GB" smtClean="0"/>
              <a:t>Discussion – (15 minutes)</a:t>
            </a:r>
          </a:p>
        </p:txBody>
      </p:sp>
      <p:sp>
        <p:nvSpPr>
          <p:cNvPr id="16387" name="Rectangle 3"/>
          <p:cNvSpPr>
            <a:spLocks noGrp="1" noChangeArrowheads="1"/>
          </p:cNvSpPr>
          <p:nvPr>
            <p:ph type="body" idx="4294967295"/>
          </p:nvPr>
        </p:nvSpPr>
        <p:spPr/>
        <p:txBody>
          <a:bodyPr/>
          <a:lstStyle/>
          <a:p>
            <a:r>
              <a:rPr lang="en-US" sz="2400" smtClean="0"/>
              <a:t>Are there any additional questions that we should include in the criteria? </a:t>
            </a:r>
          </a:p>
          <a:p>
            <a:endParaRPr lang="en-US" sz="2400" smtClean="0"/>
          </a:p>
          <a:p>
            <a:r>
              <a:rPr lang="en-US" sz="2400" smtClean="0"/>
              <a:t>What support will you need to make use of the criteria?</a:t>
            </a:r>
          </a:p>
          <a:p>
            <a:endParaRPr lang="en-US" sz="2400" smtClean="0"/>
          </a:p>
          <a:p>
            <a:r>
              <a:rPr lang="en-US" sz="2400" smtClean="0"/>
              <a:t>Is there a place for peer review and soft-certification using the evaluation criteria?</a:t>
            </a:r>
          </a:p>
          <a:p>
            <a:endParaRPr lang="en-US" sz="2400" smtClean="0"/>
          </a:p>
          <a:p>
            <a:endParaRPr lang="en-US" sz="2400" smtClean="0"/>
          </a:p>
          <a:p>
            <a:endParaRPr lang="en-US" sz="2400" smtClean="0"/>
          </a:p>
          <a:p>
            <a:endParaRPr lang="en-GB"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pPr algn="l"/>
            <a:r>
              <a:rPr lang="en-GB" smtClean="0"/>
              <a:t>Background</a:t>
            </a:r>
          </a:p>
        </p:txBody>
      </p:sp>
      <p:sp>
        <p:nvSpPr>
          <p:cNvPr id="5123" name="Rectangle 3"/>
          <p:cNvSpPr>
            <a:spLocks noGrp="1" noChangeArrowheads="1"/>
          </p:cNvSpPr>
          <p:nvPr>
            <p:ph type="body" idx="4294967295"/>
          </p:nvPr>
        </p:nvSpPr>
        <p:spPr/>
        <p:txBody>
          <a:bodyPr/>
          <a:lstStyle/>
          <a:p>
            <a:pPr>
              <a:spcBef>
                <a:spcPct val="50000"/>
              </a:spcBef>
            </a:pPr>
            <a:r>
              <a:rPr lang="en-GB" smtClean="0"/>
              <a:t>Developed by RIN formation handling working group (now RIDLs) in 2011</a:t>
            </a:r>
          </a:p>
          <a:p>
            <a:pPr>
              <a:spcBef>
                <a:spcPct val="50000"/>
              </a:spcBef>
            </a:pPr>
            <a:r>
              <a:rPr lang="en-GB" smtClean="0"/>
              <a:t>Tested initially by DaMSSI project in cooperation with JISC RDMTrain projects </a:t>
            </a:r>
          </a:p>
          <a:p>
            <a:pPr>
              <a:spcBef>
                <a:spcPct val="50000"/>
              </a:spcBef>
            </a:pPr>
            <a:r>
              <a:rPr lang="en-GB" smtClean="0"/>
              <a:t>Refined and amended based on feedback</a:t>
            </a:r>
          </a:p>
        </p:txBody>
      </p:sp>
      <p:pic>
        <p:nvPicPr>
          <p:cNvPr id="2" name="Pictur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a:lstStyle/>
          <a:p>
            <a:pPr algn="l"/>
            <a:r>
              <a:rPr lang="en-GB" smtClean="0"/>
              <a:t>What are the criteria for?</a:t>
            </a:r>
          </a:p>
        </p:txBody>
      </p:sp>
      <p:sp>
        <p:nvSpPr>
          <p:cNvPr id="6147" name="Rectangle 3"/>
          <p:cNvSpPr>
            <a:spLocks noGrp="1" noChangeArrowheads="1"/>
          </p:cNvSpPr>
          <p:nvPr>
            <p:ph type="body" idx="4294967295"/>
          </p:nvPr>
        </p:nvSpPr>
        <p:spPr>
          <a:xfrm>
            <a:off x="439738" y="1952625"/>
            <a:ext cx="8266112" cy="4114800"/>
          </a:xfrm>
        </p:spPr>
        <p:txBody>
          <a:bodyPr/>
          <a:lstStyle/>
          <a:p>
            <a:pPr>
              <a:spcBef>
                <a:spcPct val="30000"/>
              </a:spcBef>
            </a:pPr>
            <a:r>
              <a:rPr lang="en-GB" dirty="0" smtClean="0"/>
              <a:t>To provide a structured means of describing / presenting training courses and resources </a:t>
            </a:r>
          </a:p>
          <a:p>
            <a:pPr>
              <a:spcBef>
                <a:spcPct val="30000"/>
              </a:spcBef>
            </a:pPr>
            <a:r>
              <a:rPr lang="en-GB" dirty="0" smtClean="0"/>
              <a:t>To help course developers to assess their courses/resources</a:t>
            </a:r>
          </a:p>
          <a:p>
            <a:pPr>
              <a:spcBef>
                <a:spcPct val="30000"/>
              </a:spcBef>
            </a:pPr>
            <a:r>
              <a:rPr lang="en-GB" dirty="0" smtClean="0"/>
              <a:t>To help potential </a:t>
            </a:r>
            <a:r>
              <a:rPr lang="en-GB" dirty="0" err="1" smtClean="0"/>
              <a:t>reusers</a:t>
            </a:r>
            <a:r>
              <a:rPr lang="en-GB" dirty="0" smtClean="0"/>
              <a:t> of training courses and materials to evaluate their effectiveness</a:t>
            </a: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57150" y="914400"/>
            <a:ext cx="8467725" cy="1143000"/>
          </a:xfrm>
        </p:spPr>
        <p:txBody>
          <a:bodyPr/>
          <a:lstStyle/>
          <a:p>
            <a:pPr algn="l"/>
            <a:r>
              <a:rPr lang="en-GB" sz="3200" smtClean="0"/>
              <a:t>Overview of criteria for describing courses (1)</a:t>
            </a:r>
          </a:p>
        </p:txBody>
      </p:sp>
      <p:sp>
        <p:nvSpPr>
          <p:cNvPr id="7171" name="Rectangle 3"/>
          <p:cNvSpPr>
            <a:spLocks noGrp="1" noChangeArrowheads="1"/>
          </p:cNvSpPr>
          <p:nvPr>
            <p:ph type="body" idx="4294967295"/>
          </p:nvPr>
        </p:nvSpPr>
        <p:spPr>
          <a:xfrm>
            <a:off x="381000" y="1924050"/>
            <a:ext cx="7772400" cy="4114800"/>
          </a:xfrm>
        </p:spPr>
        <p:txBody>
          <a:bodyPr/>
          <a:lstStyle/>
          <a:p>
            <a:r>
              <a:rPr lang="en-GB" dirty="0" smtClean="0"/>
              <a:t>Who is the course/resource for?</a:t>
            </a:r>
          </a:p>
          <a:p>
            <a:endParaRPr lang="en-GB" dirty="0" smtClean="0"/>
          </a:p>
          <a:p>
            <a:r>
              <a:rPr lang="en-GB" dirty="0" smtClean="0"/>
              <a:t>Why is the course/resource needed?</a:t>
            </a:r>
          </a:p>
          <a:p>
            <a:endParaRPr lang="en-GB" dirty="0" smtClean="0"/>
          </a:p>
          <a:p>
            <a:r>
              <a:rPr lang="en-GB" dirty="0" smtClean="0"/>
              <a:t>What knowledge and skills will be provided?</a:t>
            </a:r>
          </a:p>
          <a:p>
            <a:endParaRPr lang="en-GB" dirty="0"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57150" y="914400"/>
            <a:ext cx="8467725" cy="1143000"/>
          </a:xfrm>
        </p:spPr>
        <p:txBody>
          <a:bodyPr/>
          <a:lstStyle/>
          <a:p>
            <a:pPr algn="l"/>
            <a:r>
              <a:rPr lang="en-GB" sz="3200" smtClean="0"/>
              <a:t>Overview of criteria for describing courses (2)</a:t>
            </a:r>
          </a:p>
        </p:txBody>
      </p:sp>
      <p:sp>
        <p:nvSpPr>
          <p:cNvPr id="8195" name="Rectangle 3"/>
          <p:cNvSpPr>
            <a:spLocks noGrp="1" noChangeArrowheads="1"/>
          </p:cNvSpPr>
          <p:nvPr>
            <p:ph type="body" idx="4294967295"/>
          </p:nvPr>
        </p:nvSpPr>
        <p:spPr>
          <a:xfrm>
            <a:off x="381000" y="1938338"/>
            <a:ext cx="7772400" cy="4114800"/>
          </a:xfrm>
        </p:spPr>
        <p:txBody>
          <a:bodyPr/>
          <a:lstStyle/>
          <a:p>
            <a:r>
              <a:rPr lang="en-GB" dirty="0" smtClean="0"/>
              <a:t>Who will deliver the course/resource, and how will it be delivered?</a:t>
            </a:r>
          </a:p>
          <a:p>
            <a:r>
              <a:rPr lang="en-GB" dirty="0" smtClean="0"/>
              <a:t>What skills and knowledge are needed to deliver the course/resource?</a:t>
            </a:r>
          </a:p>
          <a:p>
            <a:r>
              <a:rPr lang="en-GB" dirty="0" smtClean="0"/>
              <a:t>What support is needed to run the course/resource?</a:t>
            </a: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57150" y="914400"/>
            <a:ext cx="8439150" cy="1143000"/>
          </a:xfrm>
        </p:spPr>
        <p:txBody>
          <a:bodyPr/>
          <a:lstStyle/>
          <a:p>
            <a:r>
              <a:rPr lang="en-GB" sz="3200" smtClean="0"/>
              <a:t>Overview of criteria for evaluating courses (1)</a:t>
            </a:r>
          </a:p>
        </p:txBody>
      </p:sp>
      <p:sp>
        <p:nvSpPr>
          <p:cNvPr id="9219" name="Rectangle 3"/>
          <p:cNvSpPr>
            <a:spLocks noGrp="1" noChangeArrowheads="1"/>
          </p:cNvSpPr>
          <p:nvPr>
            <p:ph type="body" idx="4294967295"/>
          </p:nvPr>
        </p:nvSpPr>
        <p:spPr>
          <a:xfrm>
            <a:off x="511175" y="1997075"/>
            <a:ext cx="8135938" cy="4114800"/>
          </a:xfrm>
        </p:spPr>
        <p:txBody>
          <a:bodyPr/>
          <a:lstStyle/>
          <a:p>
            <a:r>
              <a:rPr lang="en-GB" dirty="0" smtClean="0"/>
              <a:t>How many people have participated in the course or used the resource?</a:t>
            </a:r>
          </a:p>
          <a:p>
            <a:r>
              <a:rPr lang="en-GB" dirty="0" smtClean="0"/>
              <a:t>What feedback have you received? </a:t>
            </a:r>
          </a:p>
          <a:p>
            <a:r>
              <a:rPr lang="en-GB" dirty="0" smtClean="0"/>
              <a:t>How have participants used the skills and competencies that resulted?</a:t>
            </a: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57150" y="914400"/>
            <a:ext cx="8439150" cy="1143000"/>
          </a:xfrm>
        </p:spPr>
        <p:txBody>
          <a:bodyPr/>
          <a:lstStyle/>
          <a:p>
            <a:r>
              <a:rPr lang="en-GB" sz="3200" smtClean="0"/>
              <a:t>Overview of criteria for evaluating courses (2)</a:t>
            </a:r>
          </a:p>
        </p:txBody>
      </p:sp>
      <p:sp>
        <p:nvSpPr>
          <p:cNvPr id="10243" name="Rectangle 3"/>
          <p:cNvSpPr>
            <a:spLocks noGrp="1" noChangeArrowheads="1"/>
          </p:cNvSpPr>
          <p:nvPr>
            <p:ph type="body" idx="4294967295"/>
          </p:nvPr>
        </p:nvSpPr>
        <p:spPr>
          <a:xfrm>
            <a:off x="511175" y="2011363"/>
            <a:ext cx="8135938" cy="4114800"/>
          </a:xfrm>
        </p:spPr>
        <p:txBody>
          <a:bodyPr/>
          <a:lstStyle/>
          <a:p>
            <a:r>
              <a:rPr lang="en-GB" dirty="0" smtClean="0"/>
              <a:t>Has the course/resource led to a change in practice or behaviour?</a:t>
            </a:r>
          </a:p>
          <a:p>
            <a:r>
              <a:rPr lang="en-GB" dirty="0" smtClean="0"/>
              <a:t>Has the course/resource benefitted the institution, and if so, how?</a:t>
            </a:r>
          </a:p>
          <a:p>
            <a:r>
              <a:rPr lang="en-GB" dirty="0" smtClean="0"/>
              <a:t>What has been done to improve the course/resource? </a:t>
            </a: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algn="l"/>
            <a:r>
              <a:rPr lang="en-GB" smtClean="0"/>
              <a:t>Possibilities for cooperation</a:t>
            </a:r>
          </a:p>
        </p:txBody>
      </p:sp>
      <p:sp>
        <p:nvSpPr>
          <p:cNvPr id="11267" name="Rectangle 3"/>
          <p:cNvSpPr>
            <a:spLocks noGrp="1" noChangeArrowheads="1"/>
          </p:cNvSpPr>
          <p:nvPr>
            <p:ph type="body" idx="4294967295"/>
          </p:nvPr>
        </p:nvSpPr>
        <p:spPr/>
        <p:txBody>
          <a:bodyPr/>
          <a:lstStyle/>
          <a:p>
            <a:r>
              <a:rPr lang="en-GB" smtClean="0"/>
              <a:t>Criteria are centred currently targeted to  UK institutions but could be useful more widely</a:t>
            </a:r>
          </a:p>
          <a:p>
            <a:r>
              <a:rPr lang="en-GB" smtClean="0"/>
              <a:t>Could be useful as a means of building links and engaging with professional bodies and employers</a:t>
            </a:r>
          </a:p>
          <a:p>
            <a:r>
              <a:rPr lang="en-GB" smtClean="0"/>
              <a:t>Could be further developed to be used as a formal assessment tool by third parties</a:t>
            </a:r>
          </a:p>
          <a:p>
            <a:endParaRPr lang="en-GB"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algn="l"/>
            <a:r>
              <a:rPr lang="en-GB" smtClean="0"/>
              <a:t>Ongoing testing</a:t>
            </a:r>
          </a:p>
        </p:txBody>
      </p:sp>
      <p:sp>
        <p:nvSpPr>
          <p:cNvPr id="12291" name="Rectangle 3"/>
          <p:cNvSpPr>
            <a:spLocks noGrp="1" noChangeArrowheads="1"/>
          </p:cNvSpPr>
          <p:nvPr>
            <p:ph type="body" idx="4294967295"/>
          </p:nvPr>
        </p:nvSpPr>
        <p:spPr/>
        <p:txBody>
          <a:bodyPr/>
          <a:lstStyle/>
          <a:p>
            <a:r>
              <a:rPr lang="en-GB" smtClean="0"/>
              <a:t>JISC MRD training strand projects</a:t>
            </a:r>
          </a:p>
          <a:p>
            <a:r>
              <a:rPr lang="en-GB" smtClean="0"/>
              <a:t>JISC digital preservation training projects</a:t>
            </a:r>
          </a:p>
          <a:p>
            <a:r>
              <a:rPr lang="en-GB" smtClean="0"/>
              <a:t>RIDLs coalition also testing the criteria </a:t>
            </a:r>
          </a:p>
          <a:p>
            <a:r>
              <a:rPr lang="en-GB" smtClean="0"/>
              <a:t>Test via ongoing DCC series of institutional engagements</a:t>
            </a:r>
          </a:p>
          <a:p>
            <a:r>
              <a:rPr lang="en-GB" smtClean="0"/>
              <a:t>Looking for feedback from wider community</a:t>
            </a:r>
          </a:p>
          <a:p>
            <a:endParaRPr lang="en-GB" smtClean="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94398" y="5709308"/>
            <a:ext cx="1146627" cy="74392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CC">
  <a:themeElements>
    <a:clrScheme name="DCC 10">
      <a:dk1>
        <a:srgbClr val="000000"/>
      </a:dk1>
      <a:lt1>
        <a:srgbClr val="FFFFFF"/>
      </a:lt1>
      <a:dk2>
        <a:srgbClr val="FF6600"/>
      </a:dk2>
      <a:lt2>
        <a:srgbClr val="808080"/>
      </a:lt2>
      <a:accent1>
        <a:srgbClr val="006699"/>
      </a:accent1>
      <a:accent2>
        <a:srgbClr val="FF6600"/>
      </a:accent2>
      <a:accent3>
        <a:srgbClr val="FFFFFF"/>
      </a:accent3>
      <a:accent4>
        <a:srgbClr val="000000"/>
      </a:accent4>
      <a:accent5>
        <a:srgbClr val="AAB8CA"/>
      </a:accent5>
      <a:accent6>
        <a:srgbClr val="E75C00"/>
      </a:accent6>
      <a:hlink>
        <a:srgbClr val="000099"/>
      </a:hlink>
      <a:folHlink>
        <a:srgbClr val="000099"/>
      </a:folHlink>
    </a:clrScheme>
    <a:fontScheme name="DC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Tx/>
          <a:buFontTx/>
          <a:buChar char="•"/>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Tx/>
          <a:buFontTx/>
          <a:buChar char="•"/>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CC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CC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CC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CC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CC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CC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CC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CC 8">
        <a:dk1>
          <a:srgbClr val="000000"/>
        </a:dk1>
        <a:lt1>
          <a:srgbClr val="FFFFFF"/>
        </a:lt1>
        <a:dk2>
          <a:srgbClr val="FF6600"/>
        </a:dk2>
        <a:lt2>
          <a:srgbClr val="808080"/>
        </a:lt2>
        <a:accent1>
          <a:srgbClr val="006699"/>
        </a:accent1>
        <a:accent2>
          <a:srgbClr val="3333FF"/>
        </a:accent2>
        <a:accent3>
          <a:srgbClr val="FFFFFF"/>
        </a:accent3>
        <a:accent4>
          <a:srgbClr val="000000"/>
        </a:accent4>
        <a:accent5>
          <a:srgbClr val="AAB8CA"/>
        </a:accent5>
        <a:accent6>
          <a:srgbClr val="2D2DE7"/>
        </a:accent6>
        <a:hlink>
          <a:srgbClr val="000099"/>
        </a:hlink>
        <a:folHlink>
          <a:srgbClr val="B2B2B2"/>
        </a:folHlink>
      </a:clrScheme>
      <a:clrMap bg1="lt1" tx1="dk1" bg2="lt2" tx2="dk2" accent1="accent1" accent2="accent2" accent3="accent3" accent4="accent4" accent5="accent5" accent6="accent6" hlink="hlink" folHlink="folHlink"/>
    </a:extraClrScheme>
    <a:extraClrScheme>
      <a:clrScheme name="DCC 9">
        <a:dk1>
          <a:srgbClr val="000000"/>
        </a:dk1>
        <a:lt1>
          <a:srgbClr val="FFFFFF"/>
        </a:lt1>
        <a:dk2>
          <a:srgbClr val="FF6600"/>
        </a:dk2>
        <a:lt2>
          <a:srgbClr val="808080"/>
        </a:lt2>
        <a:accent1>
          <a:srgbClr val="006699"/>
        </a:accent1>
        <a:accent2>
          <a:srgbClr val="FF6600"/>
        </a:accent2>
        <a:accent3>
          <a:srgbClr val="FFFFFF"/>
        </a:accent3>
        <a:accent4>
          <a:srgbClr val="000000"/>
        </a:accent4>
        <a:accent5>
          <a:srgbClr val="AAB8CA"/>
        </a:accent5>
        <a:accent6>
          <a:srgbClr val="E75C00"/>
        </a:accent6>
        <a:hlink>
          <a:srgbClr val="000099"/>
        </a:hlink>
        <a:folHlink>
          <a:srgbClr val="B2B2B2"/>
        </a:folHlink>
      </a:clrScheme>
      <a:clrMap bg1="lt1" tx1="dk1" bg2="lt2" tx2="dk2" accent1="accent1" accent2="accent2" accent3="accent3" accent4="accent4" accent5="accent5" accent6="accent6" hlink="hlink" folHlink="folHlink"/>
    </a:extraClrScheme>
    <a:extraClrScheme>
      <a:clrScheme name="DCC 10">
        <a:dk1>
          <a:srgbClr val="000000"/>
        </a:dk1>
        <a:lt1>
          <a:srgbClr val="FFFFFF"/>
        </a:lt1>
        <a:dk2>
          <a:srgbClr val="FF6600"/>
        </a:dk2>
        <a:lt2>
          <a:srgbClr val="808080"/>
        </a:lt2>
        <a:accent1>
          <a:srgbClr val="006699"/>
        </a:accent1>
        <a:accent2>
          <a:srgbClr val="FF6600"/>
        </a:accent2>
        <a:accent3>
          <a:srgbClr val="FFFFFF"/>
        </a:accent3>
        <a:accent4>
          <a:srgbClr val="000000"/>
        </a:accent4>
        <a:accent5>
          <a:srgbClr val="AAB8CA"/>
        </a:accent5>
        <a:accent6>
          <a:srgbClr val="E75C00"/>
        </a:accent6>
        <a:hlink>
          <a:srgbClr val="000099"/>
        </a:hlink>
        <a:folHlink>
          <a:srgbClr val="0000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Settings\Brian Aitken\Local Settings\Temporary Internet Files\OLKE9\DCC.pot</Template>
  <TotalTime>573</TotalTime>
  <Words>1767</Words>
  <Application>Microsoft Office PowerPoint</Application>
  <PresentationFormat>On-screen Show (4:3)</PresentationFormat>
  <Paragraphs>119</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DCC</vt:lpstr>
      <vt:lpstr>Document</vt:lpstr>
      <vt:lpstr>Research Information and Digital Literacies (RIDLs) Coalition criteria for good practice</vt:lpstr>
      <vt:lpstr>Background</vt:lpstr>
      <vt:lpstr>What are the criteria for?</vt:lpstr>
      <vt:lpstr>Overview of criteria for describing courses (1)</vt:lpstr>
      <vt:lpstr>Overview of criteria for describing courses (2)</vt:lpstr>
      <vt:lpstr>Overview of criteria for evaluating courses (1)</vt:lpstr>
      <vt:lpstr>Overview of criteria for evaluating courses (2)</vt:lpstr>
      <vt:lpstr>Possibilities for cooperation</vt:lpstr>
      <vt:lpstr>Ongoing testing</vt:lpstr>
      <vt:lpstr>Further support and guidance</vt:lpstr>
      <vt:lpstr>Exercise – part one (45 minutes)</vt:lpstr>
      <vt:lpstr>Exercise – part two (45 minutes)</vt:lpstr>
      <vt:lpstr>Discussion – (15 minutes)</vt:lpstr>
    </vt:vector>
  </TitlesOfParts>
  <Company>Digital Curation Centre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DCC PowerPoint Presentation</dc:title>
  <dc:creator>Digital Curation Centre</dc:creator>
  <cp:lastModifiedBy>jd162a</cp:lastModifiedBy>
  <cp:revision>93</cp:revision>
  <dcterms:created xsi:type="dcterms:W3CDTF">2005-11-21T14:45:36Z</dcterms:created>
  <dcterms:modified xsi:type="dcterms:W3CDTF">2012-10-25T15:24:25Z</dcterms:modified>
</cp:coreProperties>
</file>